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8"/>
  </p:notesMasterIdLst>
  <p:sldIdLst>
    <p:sldId id="258" r:id="rId2"/>
    <p:sldId id="265" r:id="rId3"/>
    <p:sldId id="271" r:id="rId4"/>
    <p:sldId id="267" r:id="rId5"/>
    <p:sldId id="275" r:id="rId6"/>
    <p:sldId id="273" r:id="rId7"/>
    <p:sldId id="268" r:id="rId8"/>
    <p:sldId id="269" r:id="rId9"/>
    <p:sldId id="270" r:id="rId10"/>
    <p:sldId id="272" r:id="rId11"/>
    <p:sldId id="276" r:id="rId12"/>
    <p:sldId id="277" r:id="rId13"/>
    <p:sldId id="281" r:id="rId14"/>
    <p:sldId id="280" r:id="rId15"/>
    <p:sldId id="264" r:id="rId16"/>
    <p:sldId id="27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08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937" autoAdjust="0"/>
    <p:restoredTop sz="86395" autoAdjust="0"/>
  </p:normalViewPr>
  <p:slideViewPr>
    <p:cSldViewPr snapToGrid="0">
      <p:cViewPr varScale="1">
        <p:scale>
          <a:sx n="110" d="100"/>
          <a:sy n="110" d="100"/>
        </p:scale>
        <p:origin x="896" y="168"/>
      </p:cViewPr>
      <p:guideLst/>
    </p:cSldViewPr>
  </p:slideViewPr>
  <p:outlineViewPr>
    <p:cViewPr>
      <p:scale>
        <a:sx n="33" d="100"/>
        <a:sy n="33" d="100"/>
      </p:scale>
      <p:origin x="0" y="-376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E6DA51-FFFA-4734-8CEC-46070DF5F7A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56B00E6-7E6F-4628-AB40-EB9B5B460D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Background</a:t>
          </a:r>
          <a:endParaRPr lang="en-US" dirty="0"/>
        </a:p>
      </dgm:t>
    </dgm:pt>
    <dgm:pt modelId="{C6FAFC3F-E1E0-4455-965C-7745299C6FFA}" type="parTrans" cxnId="{43588747-02D3-4AEA-8529-1EF3DB34BA74}">
      <dgm:prSet/>
      <dgm:spPr/>
      <dgm:t>
        <a:bodyPr/>
        <a:lstStyle/>
        <a:p>
          <a:endParaRPr lang="en-US"/>
        </a:p>
      </dgm:t>
    </dgm:pt>
    <dgm:pt modelId="{B137BAA1-DFB1-4D2E-A087-A9A948B92C11}" type="sibTrans" cxnId="{43588747-02D3-4AEA-8529-1EF3DB34BA74}">
      <dgm:prSet/>
      <dgm:spPr/>
      <dgm:t>
        <a:bodyPr/>
        <a:lstStyle/>
        <a:p>
          <a:endParaRPr lang="en-US"/>
        </a:p>
      </dgm:t>
    </dgm:pt>
    <dgm:pt modelId="{B76C072A-7D49-46D9-9E6E-49CA2924BD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u="none" dirty="0" err="1"/>
            <a:t>BraTS</a:t>
          </a:r>
          <a:r>
            <a:rPr lang="en-US" baseline="0" dirty="0"/>
            <a:t> dataset</a:t>
          </a:r>
          <a:endParaRPr lang="en-US" dirty="0"/>
        </a:p>
      </dgm:t>
    </dgm:pt>
    <dgm:pt modelId="{940A38C4-AD79-4435-83E5-0DC702E74711}" type="parTrans" cxnId="{417EAA2A-4B34-426F-933B-6F42B4F29C6B}">
      <dgm:prSet/>
      <dgm:spPr/>
      <dgm:t>
        <a:bodyPr/>
        <a:lstStyle/>
        <a:p>
          <a:endParaRPr lang="en-US"/>
        </a:p>
      </dgm:t>
    </dgm:pt>
    <dgm:pt modelId="{9D7E89DB-4E3D-4F0A-B775-8C8C47390F80}" type="sibTrans" cxnId="{417EAA2A-4B34-426F-933B-6F42B4F29C6B}">
      <dgm:prSet/>
      <dgm:spPr/>
      <dgm:t>
        <a:bodyPr/>
        <a:lstStyle/>
        <a:p>
          <a:endParaRPr lang="en-US"/>
        </a:p>
      </dgm:t>
    </dgm:pt>
    <dgm:pt modelId="{CEEF2998-3E71-4271-A263-926F253F63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Segmentation models</a:t>
          </a:r>
          <a:endParaRPr lang="en-US" dirty="0"/>
        </a:p>
      </dgm:t>
    </dgm:pt>
    <dgm:pt modelId="{55BEA974-C016-48D7-B976-65448F9697B1}" type="parTrans" cxnId="{C0B0ED37-2A47-4F4D-9F58-097A23C42DD6}">
      <dgm:prSet/>
      <dgm:spPr/>
      <dgm:t>
        <a:bodyPr/>
        <a:lstStyle/>
        <a:p>
          <a:endParaRPr lang="en-US"/>
        </a:p>
      </dgm:t>
    </dgm:pt>
    <dgm:pt modelId="{AC5C7960-4F1D-42B9-90AD-ED7B2E017B02}" type="sibTrans" cxnId="{C0B0ED37-2A47-4F4D-9F58-097A23C42DD6}">
      <dgm:prSet/>
      <dgm:spPr/>
      <dgm:t>
        <a:bodyPr/>
        <a:lstStyle/>
        <a:p>
          <a:endParaRPr lang="en-US"/>
        </a:p>
      </dgm:t>
    </dgm:pt>
    <dgm:pt modelId="{78423B3D-809B-4B95-980E-51172B03CF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Code demonstration (GitHub)</a:t>
          </a:r>
          <a:endParaRPr lang="en-US" dirty="0"/>
        </a:p>
      </dgm:t>
    </dgm:pt>
    <dgm:pt modelId="{0E4A5493-D5CE-4DAD-B75E-C7FF1391719A}" type="parTrans" cxnId="{04A55C92-FF08-4903-88D1-8CCB01DDDBE8}">
      <dgm:prSet/>
      <dgm:spPr/>
      <dgm:t>
        <a:bodyPr/>
        <a:lstStyle/>
        <a:p>
          <a:endParaRPr lang="en-US"/>
        </a:p>
      </dgm:t>
    </dgm:pt>
    <dgm:pt modelId="{28A6CC6D-D511-4228-97F6-DBC95F875968}" type="sibTrans" cxnId="{04A55C92-FF08-4903-88D1-8CCB01DDDBE8}">
      <dgm:prSet/>
      <dgm:spPr/>
      <dgm:t>
        <a:bodyPr/>
        <a:lstStyle/>
        <a:p>
          <a:endParaRPr lang="en-US"/>
        </a:p>
      </dgm:t>
    </dgm:pt>
    <dgm:pt modelId="{FED41683-115C-4247-8DBB-5FD7B2324C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Project objective</a:t>
          </a:r>
        </a:p>
      </dgm:t>
    </dgm:pt>
    <dgm:pt modelId="{A6FD078B-F76D-3D45-957C-62B27F0C4364}" type="parTrans" cxnId="{237842DE-7B11-7D45-968F-E1B4BF83F609}">
      <dgm:prSet/>
      <dgm:spPr/>
      <dgm:t>
        <a:bodyPr/>
        <a:lstStyle/>
        <a:p>
          <a:endParaRPr lang="en-US"/>
        </a:p>
      </dgm:t>
    </dgm:pt>
    <dgm:pt modelId="{E5D49069-357C-C845-BE38-BF29E715E090}" type="sibTrans" cxnId="{237842DE-7B11-7D45-968F-E1B4BF83F609}">
      <dgm:prSet/>
      <dgm:spPr/>
      <dgm:t>
        <a:bodyPr/>
        <a:lstStyle/>
        <a:p>
          <a:endParaRPr lang="en-US"/>
        </a:p>
      </dgm:t>
    </dgm:pt>
    <dgm:pt modelId="{7C1F28B3-25B5-8848-AB21-A380A94F89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Results</a:t>
          </a:r>
        </a:p>
      </dgm:t>
    </dgm:pt>
    <dgm:pt modelId="{60661FB8-9C44-2542-8B5D-F6DE9E000850}" type="parTrans" cxnId="{3BFA5E26-7333-4C40-943C-1457C85D4099}">
      <dgm:prSet/>
      <dgm:spPr/>
    </dgm:pt>
    <dgm:pt modelId="{9EDC2EC3-1768-E54D-86AB-2D2EAEAEF6B0}" type="sibTrans" cxnId="{3BFA5E26-7333-4C40-943C-1457C85D4099}">
      <dgm:prSet/>
      <dgm:spPr/>
    </dgm:pt>
    <dgm:pt modelId="{AD72C8AD-9F56-4114-99E8-CCCC678C0E38}" type="pres">
      <dgm:prSet presAssocID="{AEE6DA51-FFFA-4734-8CEC-46070DF5F7A8}" presName="root" presStyleCnt="0">
        <dgm:presLayoutVars>
          <dgm:dir/>
          <dgm:resizeHandles val="exact"/>
        </dgm:presLayoutVars>
      </dgm:prSet>
      <dgm:spPr/>
    </dgm:pt>
    <dgm:pt modelId="{9A34A2D6-3F39-DD40-BBF9-F0183D02D22B}" type="pres">
      <dgm:prSet presAssocID="{FED41683-115C-4247-8DBB-5FD7B2324CE3}" presName="compNode" presStyleCnt="0"/>
      <dgm:spPr/>
    </dgm:pt>
    <dgm:pt modelId="{E9958F8B-D005-A847-99AA-BBBC4DF0268A}" type="pres">
      <dgm:prSet presAssocID="{FED41683-115C-4247-8DBB-5FD7B2324CE3}" presName="bgRect" presStyleLbl="bgShp" presStyleIdx="0" presStyleCnt="6"/>
      <dgm:spPr/>
    </dgm:pt>
    <dgm:pt modelId="{570A8767-E024-5945-A53B-9FF9FCE26F49}" type="pres">
      <dgm:prSet presAssocID="{FED41683-115C-4247-8DBB-5FD7B2324CE3}" presName="iconRect" presStyleLbl="node1" presStyleIdx="0" presStyleCnt="6" custAng="0"/>
      <dgm:spPr>
        <a:noFill/>
        <a:ln w="13970">
          <a:noFill/>
        </a:ln>
      </dgm:spPr>
    </dgm:pt>
    <dgm:pt modelId="{52B776A9-BA4B-A44A-B8E7-D39AE74E20C5}" type="pres">
      <dgm:prSet presAssocID="{FED41683-115C-4247-8DBB-5FD7B2324CE3}" presName="spaceRect" presStyleCnt="0"/>
      <dgm:spPr/>
    </dgm:pt>
    <dgm:pt modelId="{FE75CA3E-45E0-E34C-B5CD-8936A8089B4B}" type="pres">
      <dgm:prSet presAssocID="{FED41683-115C-4247-8DBB-5FD7B2324CE3}" presName="parTx" presStyleLbl="revTx" presStyleIdx="0" presStyleCnt="6">
        <dgm:presLayoutVars>
          <dgm:chMax val="0"/>
          <dgm:chPref val="0"/>
        </dgm:presLayoutVars>
      </dgm:prSet>
      <dgm:spPr/>
    </dgm:pt>
    <dgm:pt modelId="{F6EB76B6-A22E-7348-A419-96E0409A932E}" type="pres">
      <dgm:prSet presAssocID="{E5D49069-357C-C845-BE38-BF29E715E090}" presName="sibTrans" presStyleCnt="0"/>
      <dgm:spPr/>
    </dgm:pt>
    <dgm:pt modelId="{BDD2E143-DD21-4E7C-9F9B-1F3AE4A13A90}" type="pres">
      <dgm:prSet presAssocID="{256B00E6-7E6F-4628-AB40-EB9B5B460D6C}" presName="compNode" presStyleCnt="0"/>
      <dgm:spPr/>
    </dgm:pt>
    <dgm:pt modelId="{F55EC19E-2F64-42EB-B9DC-87D3E886794E}" type="pres">
      <dgm:prSet presAssocID="{256B00E6-7E6F-4628-AB40-EB9B5B460D6C}" presName="bgRect" presStyleLbl="bgShp" presStyleIdx="1" presStyleCnt="6"/>
      <dgm:spPr/>
    </dgm:pt>
    <dgm:pt modelId="{8E05EA08-2785-49DC-9E59-DDCD9D8EE268}" type="pres">
      <dgm:prSet presAssocID="{256B00E6-7E6F-4628-AB40-EB9B5B460D6C}" presName="iconRect" presStyleLbl="node1" presStyleIdx="1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265BFAA4-8C81-41A7-9FF8-7CB75A44DAC5}" type="pres">
      <dgm:prSet presAssocID="{256B00E6-7E6F-4628-AB40-EB9B5B460D6C}" presName="spaceRect" presStyleCnt="0"/>
      <dgm:spPr/>
    </dgm:pt>
    <dgm:pt modelId="{CC114372-3E8D-4747-8854-AA3736867132}" type="pres">
      <dgm:prSet presAssocID="{256B00E6-7E6F-4628-AB40-EB9B5B460D6C}" presName="parTx" presStyleLbl="revTx" presStyleIdx="1" presStyleCnt="6">
        <dgm:presLayoutVars>
          <dgm:chMax val="0"/>
          <dgm:chPref val="0"/>
        </dgm:presLayoutVars>
      </dgm:prSet>
      <dgm:spPr/>
    </dgm:pt>
    <dgm:pt modelId="{BFCCE307-1941-4F06-80EF-70F45BD4091C}" type="pres">
      <dgm:prSet presAssocID="{B137BAA1-DFB1-4D2E-A087-A9A948B92C11}" presName="sibTrans" presStyleCnt="0"/>
      <dgm:spPr/>
    </dgm:pt>
    <dgm:pt modelId="{9EE79A67-555C-405A-941A-1338D8BD7C6C}" type="pres">
      <dgm:prSet presAssocID="{B76C072A-7D49-46D9-9E6E-49CA2924BD87}" presName="compNode" presStyleCnt="0"/>
      <dgm:spPr/>
    </dgm:pt>
    <dgm:pt modelId="{0B50631A-8703-46CE-828A-0751E0507EDE}" type="pres">
      <dgm:prSet presAssocID="{B76C072A-7D49-46D9-9E6E-49CA2924BD87}" presName="bgRect" presStyleLbl="bgShp" presStyleIdx="2" presStyleCnt="6"/>
      <dgm:spPr/>
    </dgm:pt>
    <dgm:pt modelId="{B3344D37-7EB5-41ED-B704-4105F9C8EF10}" type="pres">
      <dgm:prSet presAssocID="{B76C072A-7D49-46D9-9E6E-49CA2924BD87}" presName="iconRect" presStyleLbl="nod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07B72E8-8A86-436A-9EEF-0088EB887CC7}" type="pres">
      <dgm:prSet presAssocID="{B76C072A-7D49-46D9-9E6E-49CA2924BD87}" presName="spaceRect" presStyleCnt="0"/>
      <dgm:spPr/>
    </dgm:pt>
    <dgm:pt modelId="{74F609E9-7B19-44D7-9F58-403DEE209266}" type="pres">
      <dgm:prSet presAssocID="{B76C072A-7D49-46D9-9E6E-49CA2924BD87}" presName="parTx" presStyleLbl="revTx" presStyleIdx="2" presStyleCnt="6">
        <dgm:presLayoutVars>
          <dgm:chMax val="0"/>
          <dgm:chPref val="0"/>
        </dgm:presLayoutVars>
      </dgm:prSet>
      <dgm:spPr/>
    </dgm:pt>
    <dgm:pt modelId="{22B6615D-2600-4206-B101-7FDC9BF8D8D6}" type="pres">
      <dgm:prSet presAssocID="{9D7E89DB-4E3D-4F0A-B775-8C8C47390F80}" presName="sibTrans" presStyleCnt="0"/>
      <dgm:spPr/>
    </dgm:pt>
    <dgm:pt modelId="{461364CB-9756-4818-8C52-013AD66AB75A}" type="pres">
      <dgm:prSet presAssocID="{CEEF2998-3E71-4271-A263-926F253F634A}" presName="compNode" presStyleCnt="0"/>
      <dgm:spPr/>
    </dgm:pt>
    <dgm:pt modelId="{A44368FE-9906-4BDB-9EB1-584B959C48D3}" type="pres">
      <dgm:prSet presAssocID="{CEEF2998-3E71-4271-A263-926F253F634A}" presName="bgRect" presStyleLbl="bgShp" presStyleIdx="3" presStyleCnt="6"/>
      <dgm:spPr/>
    </dgm:pt>
    <dgm:pt modelId="{318CABB9-B6AA-4CF2-8383-7BCDCB7E8BFF}" type="pres">
      <dgm:prSet presAssocID="{CEEF2998-3E71-4271-A263-926F253F634A}" presName="iconRect" presStyleLbl="node1" presStyleIdx="3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A10D9859-338B-49D7-972D-85279A41D110}" type="pres">
      <dgm:prSet presAssocID="{CEEF2998-3E71-4271-A263-926F253F634A}" presName="spaceRect" presStyleCnt="0"/>
      <dgm:spPr/>
    </dgm:pt>
    <dgm:pt modelId="{6E91A99C-AF4F-478E-868A-77641FAD7D8E}" type="pres">
      <dgm:prSet presAssocID="{CEEF2998-3E71-4271-A263-926F253F634A}" presName="parTx" presStyleLbl="revTx" presStyleIdx="3" presStyleCnt="6">
        <dgm:presLayoutVars>
          <dgm:chMax val="0"/>
          <dgm:chPref val="0"/>
        </dgm:presLayoutVars>
      </dgm:prSet>
      <dgm:spPr/>
    </dgm:pt>
    <dgm:pt modelId="{7D8572A5-C931-43FD-A98C-96C9E60E854F}" type="pres">
      <dgm:prSet presAssocID="{AC5C7960-4F1D-42B9-90AD-ED7B2E017B02}" presName="sibTrans" presStyleCnt="0"/>
      <dgm:spPr/>
    </dgm:pt>
    <dgm:pt modelId="{752B9CAE-0B12-433C-A231-E81920D1B653}" type="pres">
      <dgm:prSet presAssocID="{78423B3D-809B-4B95-980E-51172B03CF6F}" presName="compNode" presStyleCnt="0"/>
      <dgm:spPr/>
    </dgm:pt>
    <dgm:pt modelId="{F2FAAAEE-E94F-4344-80B2-4B104FFC8D4A}" type="pres">
      <dgm:prSet presAssocID="{78423B3D-809B-4B95-980E-51172B03CF6F}" presName="bgRect" presStyleLbl="bgShp" presStyleIdx="4" presStyleCnt="6"/>
      <dgm:spPr/>
    </dgm:pt>
    <dgm:pt modelId="{B0ACC3B9-F054-4353-B285-4945679C1DF3}" type="pres">
      <dgm:prSet presAssocID="{78423B3D-809B-4B95-980E-51172B03CF6F}" presName="iconRect" presStyleLbl="node1" presStyleIdx="4" presStyleCnt="6" custScaleX="102779" custScaleY="14664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281995B-D784-4C3C-9BA4-65DBA1E1B5CA}" type="pres">
      <dgm:prSet presAssocID="{78423B3D-809B-4B95-980E-51172B03CF6F}" presName="spaceRect" presStyleCnt="0"/>
      <dgm:spPr/>
    </dgm:pt>
    <dgm:pt modelId="{D18AA1D3-CE25-46FC-B576-1CC4C1484EE4}" type="pres">
      <dgm:prSet presAssocID="{78423B3D-809B-4B95-980E-51172B03CF6F}" presName="parTx" presStyleLbl="revTx" presStyleIdx="4" presStyleCnt="6">
        <dgm:presLayoutVars>
          <dgm:chMax val="0"/>
          <dgm:chPref val="0"/>
        </dgm:presLayoutVars>
      </dgm:prSet>
      <dgm:spPr/>
    </dgm:pt>
    <dgm:pt modelId="{6E870B2A-F09E-4F4F-B9A1-B605C0D8F123}" type="pres">
      <dgm:prSet presAssocID="{28A6CC6D-D511-4228-97F6-DBC95F875968}" presName="sibTrans" presStyleCnt="0"/>
      <dgm:spPr/>
    </dgm:pt>
    <dgm:pt modelId="{89F6BB2C-0FDD-F14C-A487-362BBDDB9EBF}" type="pres">
      <dgm:prSet presAssocID="{7C1F28B3-25B5-8848-AB21-A380A94F89E5}" presName="compNode" presStyleCnt="0"/>
      <dgm:spPr/>
    </dgm:pt>
    <dgm:pt modelId="{0D16B13C-98E9-B94E-A06A-964AEB86196A}" type="pres">
      <dgm:prSet presAssocID="{7C1F28B3-25B5-8848-AB21-A380A94F89E5}" presName="bgRect" presStyleLbl="bgShp" presStyleIdx="5" presStyleCnt="6"/>
      <dgm:spPr/>
    </dgm:pt>
    <dgm:pt modelId="{2BF8F90C-BDF4-F945-AEE9-51B44B782DE1}" type="pres">
      <dgm:prSet presAssocID="{7C1F28B3-25B5-8848-AB21-A380A94F89E5}" presName="iconRect" presStyleLbl="node1" presStyleIdx="5" presStyleCnt="6"/>
      <dgm:spPr>
        <a:noFill/>
        <a:ln w="13970">
          <a:noFill/>
        </a:ln>
      </dgm:spPr>
    </dgm:pt>
    <dgm:pt modelId="{CF505ACF-0607-6F46-8613-5C83411CA8C1}" type="pres">
      <dgm:prSet presAssocID="{7C1F28B3-25B5-8848-AB21-A380A94F89E5}" presName="spaceRect" presStyleCnt="0"/>
      <dgm:spPr/>
    </dgm:pt>
    <dgm:pt modelId="{57A31BC2-78E5-CF40-83D8-DE8D4A12D5BC}" type="pres">
      <dgm:prSet presAssocID="{7C1F28B3-25B5-8848-AB21-A380A94F89E5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EEA68701-55C9-2F4E-839E-AB040260DA47}" type="presOf" srcId="{78423B3D-809B-4B95-980E-51172B03CF6F}" destId="{D18AA1D3-CE25-46FC-B576-1CC4C1484EE4}" srcOrd="0" destOrd="0" presId="urn:microsoft.com/office/officeart/2018/2/layout/IconVerticalSolidList"/>
    <dgm:cxn modelId="{6D775217-3019-2F43-8661-245992E78077}" type="presOf" srcId="{B76C072A-7D49-46D9-9E6E-49CA2924BD87}" destId="{74F609E9-7B19-44D7-9F58-403DEE209266}" srcOrd="0" destOrd="0" presId="urn:microsoft.com/office/officeart/2018/2/layout/IconVerticalSolidList"/>
    <dgm:cxn modelId="{3BFA5E26-7333-4C40-943C-1457C85D4099}" srcId="{AEE6DA51-FFFA-4734-8CEC-46070DF5F7A8}" destId="{7C1F28B3-25B5-8848-AB21-A380A94F89E5}" srcOrd="5" destOrd="0" parTransId="{60661FB8-9C44-2542-8B5D-F6DE9E000850}" sibTransId="{9EDC2EC3-1768-E54D-86AB-2D2EAEAEF6B0}"/>
    <dgm:cxn modelId="{417EAA2A-4B34-426F-933B-6F42B4F29C6B}" srcId="{AEE6DA51-FFFA-4734-8CEC-46070DF5F7A8}" destId="{B76C072A-7D49-46D9-9E6E-49CA2924BD87}" srcOrd="2" destOrd="0" parTransId="{940A38C4-AD79-4435-83E5-0DC702E74711}" sibTransId="{9D7E89DB-4E3D-4F0A-B775-8C8C47390F80}"/>
    <dgm:cxn modelId="{C0B0ED37-2A47-4F4D-9F58-097A23C42DD6}" srcId="{AEE6DA51-FFFA-4734-8CEC-46070DF5F7A8}" destId="{CEEF2998-3E71-4271-A263-926F253F634A}" srcOrd="3" destOrd="0" parTransId="{55BEA974-C016-48D7-B976-65448F9697B1}" sibTransId="{AC5C7960-4F1D-42B9-90AD-ED7B2E017B02}"/>
    <dgm:cxn modelId="{B75C0647-69BF-0645-8418-D7E480E200CC}" type="presOf" srcId="{FED41683-115C-4247-8DBB-5FD7B2324CE3}" destId="{FE75CA3E-45E0-E34C-B5CD-8936A8089B4B}" srcOrd="0" destOrd="0" presId="urn:microsoft.com/office/officeart/2018/2/layout/IconVerticalSolidList"/>
    <dgm:cxn modelId="{43588747-02D3-4AEA-8529-1EF3DB34BA74}" srcId="{AEE6DA51-FFFA-4734-8CEC-46070DF5F7A8}" destId="{256B00E6-7E6F-4628-AB40-EB9B5B460D6C}" srcOrd="1" destOrd="0" parTransId="{C6FAFC3F-E1E0-4455-965C-7745299C6FFA}" sibTransId="{B137BAA1-DFB1-4D2E-A087-A9A948B92C11}"/>
    <dgm:cxn modelId="{E2AB744B-A627-6A4E-BB47-D7886FA6B3A7}" type="presOf" srcId="{7C1F28B3-25B5-8848-AB21-A380A94F89E5}" destId="{57A31BC2-78E5-CF40-83D8-DE8D4A12D5BC}" srcOrd="0" destOrd="0" presId="urn:microsoft.com/office/officeart/2018/2/layout/IconVerticalSolidList"/>
    <dgm:cxn modelId="{29F2D776-D6E7-483B-91AA-9EB580076C7E}" type="presOf" srcId="{AEE6DA51-FFFA-4734-8CEC-46070DF5F7A8}" destId="{AD72C8AD-9F56-4114-99E8-CCCC678C0E38}" srcOrd="0" destOrd="0" presId="urn:microsoft.com/office/officeart/2018/2/layout/IconVerticalSolidList"/>
    <dgm:cxn modelId="{04A55C92-FF08-4903-88D1-8CCB01DDDBE8}" srcId="{AEE6DA51-FFFA-4734-8CEC-46070DF5F7A8}" destId="{78423B3D-809B-4B95-980E-51172B03CF6F}" srcOrd="4" destOrd="0" parTransId="{0E4A5493-D5CE-4DAD-B75E-C7FF1391719A}" sibTransId="{28A6CC6D-D511-4228-97F6-DBC95F875968}"/>
    <dgm:cxn modelId="{538AD792-4DA1-ED4E-BF68-1F72A9F36505}" type="presOf" srcId="{CEEF2998-3E71-4271-A263-926F253F634A}" destId="{6E91A99C-AF4F-478E-868A-77641FAD7D8E}" srcOrd="0" destOrd="0" presId="urn:microsoft.com/office/officeart/2018/2/layout/IconVerticalSolidList"/>
    <dgm:cxn modelId="{237842DE-7B11-7D45-968F-E1B4BF83F609}" srcId="{AEE6DA51-FFFA-4734-8CEC-46070DF5F7A8}" destId="{FED41683-115C-4247-8DBB-5FD7B2324CE3}" srcOrd="0" destOrd="0" parTransId="{A6FD078B-F76D-3D45-957C-62B27F0C4364}" sibTransId="{E5D49069-357C-C845-BE38-BF29E715E090}"/>
    <dgm:cxn modelId="{E9175DF6-E91E-4B48-988D-EEE8D9288D1B}" type="presOf" srcId="{256B00E6-7E6F-4628-AB40-EB9B5B460D6C}" destId="{CC114372-3E8D-4747-8854-AA3736867132}" srcOrd="0" destOrd="0" presId="urn:microsoft.com/office/officeart/2018/2/layout/IconVerticalSolidList"/>
    <dgm:cxn modelId="{792FBCEF-D90F-594F-94E3-E877E701CC1E}" type="presParOf" srcId="{AD72C8AD-9F56-4114-99E8-CCCC678C0E38}" destId="{9A34A2D6-3F39-DD40-BBF9-F0183D02D22B}" srcOrd="0" destOrd="0" presId="urn:microsoft.com/office/officeart/2018/2/layout/IconVerticalSolidList"/>
    <dgm:cxn modelId="{5899ABF9-CB0E-D04E-857A-8B9715DD252E}" type="presParOf" srcId="{9A34A2D6-3F39-DD40-BBF9-F0183D02D22B}" destId="{E9958F8B-D005-A847-99AA-BBBC4DF0268A}" srcOrd="0" destOrd="0" presId="urn:microsoft.com/office/officeart/2018/2/layout/IconVerticalSolidList"/>
    <dgm:cxn modelId="{A3FAB8B8-9931-294D-90BA-0D889F391B3E}" type="presParOf" srcId="{9A34A2D6-3F39-DD40-BBF9-F0183D02D22B}" destId="{570A8767-E024-5945-A53B-9FF9FCE26F49}" srcOrd="1" destOrd="0" presId="urn:microsoft.com/office/officeart/2018/2/layout/IconVerticalSolidList"/>
    <dgm:cxn modelId="{D7EFA441-E7BC-0B45-ADFB-02AEDEA80162}" type="presParOf" srcId="{9A34A2D6-3F39-DD40-BBF9-F0183D02D22B}" destId="{52B776A9-BA4B-A44A-B8E7-D39AE74E20C5}" srcOrd="2" destOrd="0" presId="urn:microsoft.com/office/officeart/2018/2/layout/IconVerticalSolidList"/>
    <dgm:cxn modelId="{74F8A98E-1D62-8A4C-8BF3-7E3E1D49528F}" type="presParOf" srcId="{9A34A2D6-3F39-DD40-BBF9-F0183D02D22B}" destId="{FE75CA3E-45E0-E34C-B5CD-8936A8089B4B}" srcOrd="3" destOrd="0" presId="urn:microsoft.com/office/officeart/2018/2/layout/IconVerticalSolidList"/>
    <dgm:cxn modelId="{666C2E85-3D92-D146-8D21-2D8EDD9BBA6E}" type="presParOf" srcId="{AD72C8AD-9F56-4114-99E8-CCCC678C0E38}" destId="{F6EB76B6-A22E-7348-A419-96E0409A932E}" srcOrd="1" destOrd="0" presId="urn:microsoft.com/office/officeart/2018/2/layout/IconVerticalSolidList"/>
    <dgm:cxn modelId="{2775CE4A-7C27-134C-8ACF-8364F22550B0}" type="presParOf" srcId="{AD72C8AD-9F56-4114-99E8-CCCC678C0E38}" destId="{BDD2E143-DD21-4E7C-9F9B-1F3AE4A13A90}" srcOrd="2" destOrd="0" presId="urn:microsoft.com/office/officeart/2018/2/layout/IconVerticalSolidList"/>
    <dgm:cxn modelId="{1D600874-C402-FD45-902F-98EF73A77532}" type="presParOf" srcId="{BDD2E143-DD21-4E7C-9F9B-1F3AE4A13A90}" destId="{F55EC19E-2F64-42EB-B9DC-87D3E886794E}" srcOrd="0" destOrd="0" presId="urn:microsoft.com/office/officeart/2018/2/layout/IconVerticalSolidList"/>
    <dgm:cxn modelId="{969B5622-FF65-B247-8F9F-BA4AC6666940}" type="presParOf" srcId="{BDD2E143-DD21-4E7C-9F9B-1F3AE4A13A90}" destId="{8E05EA08-2785-49DC-9E59-DDCD9D8EE268}" srcOrd="1" destOrd="0" presId="urn:microsoft.com/office/officeart/2018/2/layout/IconVerticalSolidList"/>
    <dgm:cxn modelId="{CDC90EDD-9F16-6241-A08C-273DE3A383DD}" type="presParOf" srcId="{BDD2E143-DD21-4E7C-9F9B-1F3AE4A13A90}" destId="{265BFAA4-8C81-41A7-9FF8-7CB75A44DAC5}" srcOrd="2" destOrd="0" presId="urn:microsoft.com/office/officeart/2018/2/layout/IconVerticalSolidList"/>
    <dgm:cxn modelId="{C6113292-FE99-944D-99A9-1DE535FF2CC4}" type="presParOf" srcId="{BDD2E143-DD21-4E7C-9F9B-1F3AE4A13A90}" destId="{CC114372-3E8D-4747-8854-AA3736867132}" srcOrd="3" destOrd="0" presId="urn:microsoft.com/office/officeart/2018/2/layout/IconVerticalSolidList"/>
    <dgm:cxn modelId="{9CA38AE0-47C7-4D48-9C32-21F744800EA2}" type="presParOf" srcId="{AD72C8AD-9F56-4114-99E8-CCCC678C0E38}" destId="{BFCCE307-1941-4F06-80EF-70F45BD4091C}" srcOrd="3" destOrd="0" presId="urn:microsoft.com/office/officeart/2018/2/layout/IconVerticalSolidList"/>
    <dgm:cxn modelId="{F545056C-7F11-D047-91F1-3CE84F020B46}" type="presParOf" srcId="{AD72C8AD-9F56-4114-99E8-CCCC678C0E38}" destId="{9EE79A67-555C-405A-941A-1338D8BD7C6C}" srcOrd="4" destOrd="0" presId="urn:microsoft.com/office/officeart/2018/2/layout/IconVerticalSolidList"/>
    <dgm:cxn modelId="{C84CFF05-68E0-3446-9A00-62598B917730}" type="presParOf" srcId="{9EE79A67-555C-405A-941A-1338D8BD7C6C}" destId="{0B50631A-8703-46CE-828A-0751E0507EDE}" srcOrd="0" destOrd="0" presId="urn:microsoft.com/office/officeart/2018/2/layout/IconVerticalSolidList"/>
    <dgm:cxn modelId="{53325562-4267-C34B-A3AA-27CC448376B9}" type="presParOf" srcId="{9EE79A67-555C-405A-941A-1338D8BD7C6C}" destId="{B3344D37-7EB5-41ED-B704-4105F9C8EF10}" srcOrd="1" destOrd="0" presId="urn:microsoft.com/office/officeart/2018/2/layout/IconVerticalSolidList"/>
    <dgm:cxn modelId="{1A85F5FC-7587-6C4E-BB70-78537BD940B0}" type="presParOf" srcId="{9EE79A67-555C-405A-941A-1338D8BD7C6C}" destId="{807B72E8-8A86-436A-9EEF-0088EB887CC7}" srcOrd="2" destOrd="0" presId="urn:microsoft.com/office/officeart/2018/2/layout/IconVerticalSolidList"/>
    <dgm:cxn modelId="{A736190B-1F4C-7147-9CE5-D4A360D29E07}" type="presParOf" srcId="{9EE79A67-555C-405A-941A-1338D8BD7C6C}" destId="{74F609E9-7B19-44D7-9F58-403DEE209266}" srcOrd="3" destOrd="0" presId="urn:microsoft.com/office/officeart/2018/2/layout/IconVerticalSolidList"/>
    <dgm:cxn modelId="{27948193-0AE8-3B40-9BE2-AFB40EC26169}" type="presParOf" srcId="{AD72C8AD-9F56-4114-99E8-CCCC678C0E38}" destId="{22B6615D-2600-4206-B101-7FDC9BF8D8D6}" srcOrd="5" destOrd="0" presId="urn:microsoft.com/office/officeart/2018/2/layout/IconVerticalSolidList"/>
    <dgm:cxn modelId="{B2756406-472F-5445-B460-407E43179F9C}" type="presParOf" srcId="{AD72C8AD-9F56-4114-99E8-CCCC678C0E38}" destId="{461364CB-9756-4818-8C52-013AD66AB75A}" srcOrd="6" destOrd="0" presId="urn:microsoft.com/office/officeart/2018/2/layout/IconVerticalSolidList"/>
    <dgm:cxn modelId="{6A6EE948-F080-FD4D-8D21-88655E8C478F}" type="presParOf" srcId="{461364CB-9756-4818-8C52-013AD66AB75A}" destId="{A44368FE-9906-4BDB-9EB1-584B959C48D3}" srcOrd="0" destOrd="0" presId="urn:microsoft.com/office/officeart/2018/2/layout/IconVerticalSolidList"/>
    <dgm:cxn modelId="{54FD02E8-9952-6D4D-B0C3-CE26D658D5EB}" type="presParOf" srcId="{461364CB-9756-4818-8C52-013AD66AB75A}" destId="{318CABB9-B6AA-4CF2-8383-7BCDCB7E8BFF}" srcOrd="1" destOrd="0" presId="urn:microsoft.com/office/officeart/2018/2/layout/IconVerticalSolidList"/>
    <dgm:cxn modelId="{DF7ECF49-1F1B-8C47-A763-34FA0527CDC9}" type="presParOf" srcId="{461364CB-9756-4818-8C52-013AD66AB75A}" destId="{A10D9859-338B-49D7-972D-85279A41D110}" srcOrd="2" destOrd="0" presId="urn:microsoft.com/office/officeart/2018/2/layout/IconVerticalSolidList"/>
    <dgm:cxn modelId="{AE0BD651-0B6B-664C-A0B4-D2E656410FD1}" type="presParOf" srcId="{461364CB-9756-4818-8C52-013AD66AB75A}" destId="{6E91A99C-AF4F-478E-868A-77641FAD7D8E}" srcOrd="3" destOrd="0" presId="urn:microsoft.com/office/officeart/2018/2/layout/IconVerticalSolidList"/>
    <dgm:cxn modelId="{30F8E2E5-CE2D-8F44-91E8-2FF8D08F164F}" type="presParOf" srcId="{AD72C8AD-9F56-4114-99E8-CCCC678C0E38}" destId="{7D8572A5-C931-43FD-A98C-96C9E60E854F}" srcOrd="7" destOrd="0" presId="urn:microsoft.com/office/officeart/2018/2/layout/IconVerticalSolidList"/>
    <dgm:cxn modelId="{D56FCC1D-265E-C844-8D70-6F5A6C39EF33}" type="presParOf" srcId="{AD72C8AD-9F56-4114-99E8-CCCC678C0E38}" destId="{752B9CAE-0B12-433C-A231-E81920D1B653}" srcOrd="8" destOrd="0" presId="urn:microsoft.com/office/officeart/2018/2/layout/IconVerticalSolidList"/>
    <dgm:cxn modelId="{2B88769D-A46A-C348-9168-48D3ADE9BF1A}" type="presParOf" srcId="{752B9CAE-0B12-433C-A231-E81920D1B653}" destId="{F2FAAAEE-E94F-4344-80B2-4B104FFC8D4A}" srcOrd="0" destOrd="0" presId="urn:microsoft.com/office/officeart/2018/2/layout/IconVerticalSolidList"/>
    <dgm:cxn modelId="{731603A4-82ED-8347-93A8-F3E894E823A9}" type="presParOf" srcId="{752B9CAE-0B12-433C-A231-E81920D1B653}" destId="{B0ACC3B9-F054-4353-B285-4945679C1DF3}" srcOrd="1" destOrd="0" presId="urn:microsoft.com/office/officeart/2018/2/layout/IconVerticalSolidList"/>
    <dgm:cxn modelId="{5361BC6C-3605-0F48-9404-7FC36C752D20}" type="presParOf" srcId="{752B9CAE-0B12-433C-A231-E81920D1B653}" destId="{C281995B-D784-4C3C-9BA4-65DBA1E1B5CA}" srcOrd="2" destOrd="0" presId="urn:microsoft.com/office/officeart/2018/2/layout/IconVerticalSolidList"/>
    <dgm:cxn modelId="{4929B814-EFE3-0F4F-9AFF-041E4708EA87}" type="presParOf" srcId="{752B9CAE-0B12-433C-A231-E81920D1B653}" destId="{D18AA1D3-CE25-46FC-B576-1CC4C1484EE4}" srcOrd="3" destOrd="0" presId="urn:microsoft.com/office/officeart/2018/2/layout/IconVerticalSolidList"/>
    <dgm:cxn modelId="{B60C31DD-A280-AB4E-9003-8C3E55689047}" type="presParOf" srcId="{AD72C8AD-9F56-4114-99E8-CCCC678C0E38}" destId="{6E870B2A-F09E-4F4F-B9A1-B605C0D8F123}" srcOrd="9" destOrd="0" presId="urn:microsoft.com/office/officeart/2018/2/layout/IconVerticalSolidList"/>
    <dgm:cxn modelId="{10F64402-E0C7-DD40-AA76-C8EFB72E8343}" type="presParOf" srcId="{AD72C8AD-9F56-4114-99E8-CCCC678C0E38}" destId="{89F6BB2C-0FDD-F14C-A487-362BBDDB9EBF}" srcOrd="10" destOrd="0" presId="urn:microsoft.com/office/officeart/2018/2/layout/IconVerticalSolidList"/>
    <dgm:cxn modelId="{BAEA1F9C-0F11-7C46-AA07-E4BC997C3547}" type="presParOf" srcId="{89F6BB2C-0FDD-F14C-A487-362BBDDB9EBF}" destId="{0D16B13C-98E9-B94E-A06A-964AEB86196A}" srcOrd="0" destOrd="0" presId="urn:microsoft.com/office/officeart/2018/2/layout/IconVerticalSolidList"/>
    <dgm:cxn modelId="{6401D48A-91AC-D642-865D-FDF0A13BACD1}" type="presParOf" srcId="{89F6BB2C-0FDD-F14C-A487-362BBDDB9EBF}" destId="{2BF8F90C-BDF4-F945-AEE9-51B44B782DE1}" srcOrd="1" destOrd="0" presId="urn:microsoft.com/office/officeart/2018/2/layout/IconVerticalSolidList"/>
    <dgm:cxn modelId="{8C287757-AA6A-6945-9B0B-6E2C126C3D3B}" type="presParOf" srcId="{89F6BB2C-0FDD-F14C-A487-362BBDDB9EBF}" destId="{CF505ACF-0607-6F46-8613-5C83411CA8C1}" srcOrd="2" destOrd="0" presId="urn:microsoft.com/office/officeart/2018/2/layout/IconVerticalSolidList"/>
    <dgm:cxn modelId="{797330DF-99C8-E44D-9C9A-412ECCA6DA6D}" type="presParOf" srcId="{89F6BB2C-0FDD-F14C-A487-362BBDDB9EBF}" destId="{57A31BC2-78E5-CF40-83D8-DE8D4A12D5B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958F8B-D005-A847-99AA-BBBC4DF0268A}">
      <dsp:nvSpPr>
        <dsp:cNvPr id="0" name=""/>
        <dsp:cNvSpPr/>
      </dsp:nvSpPr>
      <dsp:spPr>
        <a:xfrm>
          <a:off x="0" y="1359"/>
          <a:ext cx="8777329" cy="579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0A8767-E024-5945-A53B-9FF9FCE26F49}">
      <dsp:nvSpPr>
        <dsp:cNvPr id="0" name=""/>
        <dsp:cNvSpPr/>
      </dsp:nvSpPr>
      <dsp:spPr>
        <a:xfrm>
          <a:off x="175189" y="131665"/>
          <a:ext cx="318526" cy="318526"/>
        </a:xfrm>
        <a:prstGeom prst="rect">
          <a:avLst/>
        </a:prstGeom>
        <a:noFill/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5CA3E-45E0-E34C-B5CD-8936A8089B4B}">
      <dsp:nvSpPr>
        <dsp:cNvPr id="0" name=""/>
        <dsp:cNvSpPr/>
      </dsp:nvSpPr>
      <dsp:spPr>
        <a:xfrm>
          <a:off x="668906" y="1359"/>
          <a:ext cx="8108422" cy="579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92" tIns="61292" rIns="61292" bIns="6129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Project objective</a:t>
          </a:r>
        </a:p>
      </dsp:txBody>
      <dsp:txXfrm>
        <a:off x="668906" y="1359"/>
        <a:ext cx="8108422" cy="579139"/>
      </dsp:txXfrm>
    </dsp:sp>
    <dsp:sp modelId="{F55EC19E-2F64-42EB-B9DC-87D3E886794E}">
      <dsp:nvSpPr>
        <dsp:cNvPr id="0" name=""/>
        <dsp:cNvSpPr/>
      </dsp:nvSpPr>
      <dsp:spPr>
        <a:xfrm>
          <a:off x="0" y="725283"/>
          <a:ext cx="8777329" cy="579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05EA08-2785-49DC-9E59-DDCD9D8EE268}">
      <dsp:nvSpPr>
        <dsp:cNvPr id="0" name=""/>
        <dsp:cNvSpPr/>
      </dsp:nvSpPr>
      <dsp:spPr>
        <a:xfrm>
          <a:off x="175189" y="855589"/>
          <a:ext cx="318526" cy="3185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14372-3E8D-4747-8854-AA3736867132}">
      <dsp:nvSpPr>
        <dsp:cNvPr id="0" name=""/>
        <dsp:cNvSpPr/>
      </dsp:nvSpPr>
      <dsp:spPr>
        <a:xfrm>
          <a:off x="668906" y="725283"/>
          <a:ext cx="8108422" cy="579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92" tIns="61292" rIns="61292" bIns="6129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Background</a:t>
          </a:r>
          <a:endParaRPr lang="en-US" sz="1900" kern="1200" dirty="0"/>
        </a:p>
      </dsp:txBody>
      <dsp:txXfrm>
        <a:off x="668906" y="725283"/>
        <a:ext cx="8108422" cy="579139"/>
      </dsp:txXfrm>
    </dsp:sp>
    <dsp:sp modelId="{0B50631A-8703-46CE-828A-0751E0507EDE}">
      <dsp:nvSpPr>
        <dsp:cNvPr id="0" name=""/>
        <dsp:cNvSpPr/>
      </dsp:nvSpPr>
      <dsp:spPr>
        <a:xfrm>
          <a:off x="0" y="1449207"/>
          <a:ext cx="8777329" cy="579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344D37-7EB5-41ED-B704-4105F9C8EF10}">
      <dsp:nvSpPr>
        <dsp:cNvPr id="0" name=""/>
        <dsp:cNvSpPr/>
      </dsp:nvSpPr>
      <dsp:spPr>
        <a:xfrm>
          <a:off x="175189" y="1579514"/>
          <a:ext cx="318526" cy="3185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609E9-7B19-44D7-9F58-403DEE209266}">
      <dsp:nvSpPr>
        <dsp:cNvPr id="0" name=""/>
        <dsp:cNvSpPr/>
      </dsp:nvSpPr>
      <dsp:spPr>
        <a:xfrm>
          <a:off x="668906" y="1449207"/>
          <a:ext cx="8108422" cy="579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92" tIns="61292" rIns="61292" bIns="6129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u="none" kern="1200" dirty="0" err="1"/>
            <a:t>BraTS</a:t>
          </a:r>
          <a:r>
            <a:rPr lang="en-US" sz="1900" kern="1200" baseline="0" dirty="0"/>
            <a:t> dataset</a:t>
          </a:r>
          <a:endParaRPr lang="en-US" sz="1900" kern="1200" dirty="0"/>
        </a:p>
      </dsp:txBody>
      <dsp:txXfrm>
        <a:off x="668906" y="1449207"/>
        <a:ext cx="8108422" cy="579139"/>
      </dsp:txXfrm>
    </dsp:sp>
    <dsp:sp modelId="{A44368FE-9906-4BDB-9EB1-584B959C48D3}">
      <dsp:nvSpPr>
        <dsp:cNvPr id="0" name=""/>
        <dsp:cNvSpPr/>
      </dsp:nvSpPr>
      <dsp:spPr>
        <a:xfrm>
          <a:off x="0" y="2173131"/>
          <a:ext cx="8777329" cy="579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8CABB9-B6AA-4CF2-8383-7BCDCB7E8BFF}">
      <dsp:nvSpPr>
        <dsp:cNvPr id="0" name=""/>
        <dsp:cNvSpPr/>
      </dsp:nvSpPr>
      <dsp:spPr>
        <a:xfrm>
          <a:off x="175189" y="2303438"/>
          <a:ext cx="318526" cy="3185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1A99C-AF4F-478E-868A-77641FAD7D8E}">
      <dsp:nvSpPr>
        <dsp:cNvPr id="0" name=""/>
        <dsp:cNvSpPr/>
      </dsp:nvSpPr>
      <dsp:spPr>
        <a:xfrm>
          <a:off x="668906" y="2173131"/>
          <a:ext cx="8108422" cy="579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92" tIns="61292" rIns="61292" bIns="6129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Segmentation models</a:t>
          </a:r>
          <a:endParaRPr lang="en-US" sz="1900" kern="1200" dirty="0"/>
        </a:p>
      </dsp:txBody>
      <dsp:txXfrm>
        <a:off x="668906" y="2173131"/>
        <a:ext cx="8108422" cy="579139"/>
      </dsp:txXfrm>
    </dsp:sp>
    <dsp:sp modelId="{F2FAAAEE-E94F-4344-80B2-4B104FFC8D4A}">
      <dsp:nvSpPr>
        <dsp:cNvPr id="0" name=""/>
        <dsp:cNvSpPr/>
      </dsp:nvSpPr>
      <dsp:spPr>
        <a:xfrm>
          <a:off x="0" y="2897056"/>
          <a:ext cx="8777329" cy="579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ACC3B9-F054-4353-B285-4945679C1DF3}">
      <dsp:nvSpPr>
        <dsp:cNvPr id="0" name=""/>
        <dsp:cNvSpPr/>
      </dsp:nvSpPr>
      <dsp:spPr>
        <a:xfrm>
          <a:off x="170763" y="2953072"/>
          <a:ext cx="327378" cy="4671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8AA1D3-CE25-46FC-B576-1CC4C1484EE4}">
      <dsp:nvSpPr>
        <dsp:cNvPr id="0" name=""/>
        <dsp:cNvSpPr/>
      </dsp:nvSpPr>
      <dsp:spPr>
        <a:xfrm>
          <a:off x="668906" y="2897056"/>
          <a:ext cx="8108422" cy="579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92" tIns="61292" rIns="61292" bIns="6129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Code demonstration (GitHub)</a:t>
          </a:r>
          <a:endParaRPr lang="en-US" sz="1900" kern="1200" dirty="0"/>
        </a:p>
      </dsp:txBody>
      <dsp:txXfrm>
        <a:off x="668906" y="2897056"/>
        <a:ext cx="8108422" cy="579139"/>
      </dsp:txXfrm>
    </dsp:sp>
    <dsp:sp modelId="{0D16B13C-98E9-B94E-A06A-964AEB86196A}">
      <dsp:nvSpPr>
        <dsp:cNvPr id="0" name=""/>
        <dsp:cNvSpPr/>
      </dsp:nvSpPr>
      <dsp:spPr>
        <a:xfrm>
          <a:off x="0" y="3620980"/>
          <a:ext cx="8777329" cy="579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8F90C-BDF4-F945-AEE9-51B44B782DE1}">
      <dsp:nvSpPr>
        <dsp:cNvPr id="0" name=""/>
        <dsp:cNvSpPr/>
      </dsp:nvSpPr>
      <dsp:spPr>
        <a:xfrm>
          <a:off x="175189" y="3751286"/>
          <a:ext cx="318526" cy="318526"/>
        </a:xfrm>
        <a:prstGeom prst="rect">
          <a:avLst/>
        </a:prstGeom>
        <a:noFill/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31BC2-78E5-CF40-83D8-DE8D4A12D5BC}">
      <dsp:nvSpPr>
        <dsp:cNvPr id="0" name=""/>
        <dsp:cNvSpPr/>
      </dsp:nvSpPr>
      <dsp:spPr>
        <a:xfrm>
          <a:off x="668906" y="3620980"/>
          <a:ext cx="8108422" cy="579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92" tIns="61292" rIns="61292" bIns="6129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Results</a:t>
          </a:r>
        </a:p>
      </dsp:txBody>
      <dsp:txXfrm>
        <a:off x="668906" y="3620980"/>
        <a:ext cx="8108422" cy="579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5/17/20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02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46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33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64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07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04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31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6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T1, T1 contrast enhanced (T1C), T2, Flair are 4 modalities of brain MRI volumes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10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85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52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35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50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5/17/20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github.com/barrmorgen/Brain-Lesion-Segmentation-from-MRI-Images" TargetMode="External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6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aintumorsegmentation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87627EC7-68B0-47CC-9103-0707C50C22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0000"/>
          </a:blip>
          <a:srcRect t="12921" b="6107"/>
          <a:stretch/>
        </p:blipFill>
        <p:spPr>
          <a:xfrm>
            <a:off x="19" y="10"/>
            <a:ext cx="1218962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>
            <a:normAutofit/>
          </a:bodyPr>
          <a:lstStyle/>
          <a:p>
            <a:r>
              <a:rPr lang="en-US" sz="6000" b="1" dirty="0"/>
              <a:t>Brain Lesion Segmentation from MRI Images</a:t>
            </a:r>
          </a:p>
        </p:txBody>
      </p:sp>
      <p:sp>
        <p:nvSpPr>
          <p:cNvPr id="53" name="Rectangle 48">
            <a:extLst>
              <a:ext uri="{FF2B5EF4-FFF2-40B4-BE49-F238E27FC236}">
                <a16:creationId xmlns:a16="http://schemas.microsoft.com/office/drawing/2014/main" id="{F774E8E4-3A52-4B19-AFD7-B242CE61A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E7998A-1D37-3142-9426-DC20C2AF3932}"/>
              </a:ext>
            </a:extLst>
          </p:cNvPr>
          <p:cNvSpPr txBox="1">
            <a:spLocks/>
          </p:cNvSpPr>
          <p:nvPr/>
        </p:nvSpPr>
        <p:spPr>
          <a:xfrm>
            <a:off x="1582923" y="5355523"/>
            <a:ext cx="9026153" cy="74352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tx1"/>
                </a:solidFill>
              </a:rPr>
              <a:t>May 2020</a:t>
            </a:r>
          </a:p>
        </p:txBody>
      </p:sp>
    </p:spTree>
    <p:extLst>
      <p:ext uri="{BB962C8B-B14F-4D97-AF65-F5344CB8AC3E}">
        <p14:creationId xmlns:p14="http://schemas.microsoft.com/office/powerpoint/2010/main" val="768549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eacher">
            <a:extLst>
              <a:ext uri="{FF2B5EF4-FFF2-40B4-BE49-F238E27FC236}">
                <a16:creationId xmlns:a16="http://schemas.microsoft.com/office/drawing/2014/main" id="{1818926A-CC79-5840-A3A3-5910A0CDE8EF}"/>
              </a:ext>
            </a:extLst>
          </p:cNvPr>
          <p:cNvSpPr/>
          <p:nvPr/>
        </p:nvSpPr>
        <p:spPr>
          <a:xfrm>
            <a:off x="624745" y="1530153"/>
            <a:ext cx="3922643" cy="4174434"/>
          </a:xfrm>
          <a:prstGeom prst="rect">
            <a:avLst/>
          </a:prstGeom>
          <a:blipFill dpi="0" rotWithShape="1">
            <a:blip r:embed="rId3">
              <a:alphaModFix amt="32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19069156"/>
              <a:satOff val="5029"/>
              <a:lumOff val="2549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05B850-27FD-E845-B655-4C8025707F82}"/>
              </a:ext>
            </a:extLst>
          </p:cNvPr>
          <p:cNvSpPr/>
          <p:nvPr/>
        </p:nvSpPr>
        <p:spPr>
          <a:xfrm>
            <a:off x="3792014" y="2934882"/>
            <a:ext cx="755374" cy="690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973" y="2687974"/>
            <a:ext cx="7842371" cy="937764"/>
          </a:xfrm>
        </p:spPr>
        <p:txBody>
          <a:bodyPr/>
          <a:lstStyle/>
          <a:p>
            <a:pPr lvl="0"/>
            <a:r>
              <a:rPr lang="en-US" dirty="0"/>
              <a:t>Code demonstration (</a:t>
            </a:r>
            <a:r>
              <a:rPr lang="en-US" dirty="0">
                <a:hlinkClick r:id="rId5"/>
              </a:rPr>
              <a:t>GitHub</a:t>
            </a:r>
            <a:r>
              <a:rPr lang="en-US" dirty="0"/>
              <a:t>)</a:t>
            </a:r>
          </a:p>
        </p:txBody>
      </p:sp>
      <p:pic>
        <p:nvPicPr>
          <p:cNvPr id="5" name="Picture 4" descr="A picture containing piece, black, white, drawing&#10;&#10;Description automatically generated">
            <a:extLst>
              <a:ext uri="{FF2B5EF4-FFF2-40B4-BE49-F238E27FC236}">
                <a16:creationId xmlns:a16="http://schemas.microsoft.com/office/drawing/2014/main" id="{5075FC65-6E83-434E-BA23-FE9AA2D67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8971" y="4213406"/>
            <a:ext cx="1621971" cy="162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48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 descr="A picture containing animal&#10;&#10;Description automatically generated">
            <a:extLst>
              <a:ext uri="{FF2B5EF4-FFF2-40B4-BE49-F238E27FC236}">
                <a16:creationId xmlns:a16="http://schemas.microsoft.com/office/drawing/2014/main" id="{61D5D1D9-44D9-5740-A9FC-3DC27D758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69" y="2646498"/>
            <a:ext cx="2431443" cy="2339848"/>
          </a:xfrm>
          <a:prstGeom prst="rect">
            <a:avLst/>
          </a:prstGeom>
        </p:spPr>
      </p:pic>
      <p:pic>
        <p:nvPicPr>
          <p:cNvPr id="8" name="Picture 7" descr="A picture containing sitting, star&#10;&#10;Description automatically generated">
            <a:extLst>
              <a:ext uri="{FF2B5EF4-FFF2-40B4-BE49-F238E27FC236}">
                <a16:creationId xmlns:a16="http://schemas.microsoft.com/office/drawing/2014/main" id="{1F0E6D81-6D65-2D40-ABD7-E8502D7DE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179" y="2646498"/>
            <a:ext cx="2114550" cy="2135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88A507-C36B-734A-87DD-640712233F96}"/>
              </a:ext>
            </a:extLst>
          </p:cNvPr>
          <p:cNvSpPr txBox="1"/>
          <p:nvPr/>
        </p:nvSpPr>
        <p:spPr>
          <a:xfrm>
            <a:off x="6731505" y="2277166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U-Net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EDDCAC-C0C6-A84B-8190-209795847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0277" y="2662188"/>
            <a:ext cx="2131614" cy="21181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5AECAC-6431-F241-983D-0A9224C63DF3}"/>
              </a:ext>
            </a:extLst>
          </p:cNvPr>
          <p:cNvSpPr txBox="1"/>
          <p:nvPr/>
        </p:nvSpPr>
        <p:spPr>
          <a:xfrm>
            <a:off x="4312198" y="2277166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CE-Net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F612C3-6069-324A-8595-C97EC414E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3017" y="2615117"/>
            <a:ext cx="2149505" cy="21495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E74591-FA12-8845-983C-873D28B0F10B}"/>
              </a:ext>
            </a:extLst>
          </p:cNvPr>
          <p:cNvSpPr txBox="1"/>
          <p:nvPr/>
        </p:nvSpPr>
        <p:spPr>
          <a:xfrm>
            <a:off x="9161360" y="2277166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FCN</a:t>
            </a:r>
          </a:p>
        </p:txBody>
      </p:sp>
      <p:sp>
        <p:nvSpPr>
          <p:cNvPr id="17" name="Striped Right Arrow 16">
            <a:extLst>
              <a:ext uri="{FF2B5EF4-FFF2-40B4-BE49-F238E27FC236}">
                <a16:creationId xmlns:a16="http://schemas.microsoft.com/office/drawing/2014/main" id="{0E0D991C-CC48-A64D-A174-9B5C8DFA6B40}"/>
              </a:ext>
            </a:extLst>
          </p:cNvPr>
          <p:cNvSpPr/>
          <p:nvPr/>
        </p:nvSpPr>
        <p:spPr>
          <a:xfrm>
            <a:off x="3031313" y="3457575"/>
            <a:ext cx="597712" cy="444759"/>
          </a:xfrm>
          <a:prstGeom prst="stripedRightArrow">
            <a:avLst>
              <a:gd name="adj1" fmla="val 56425"/>
              <a:gd name="adj2" fmla="val 5963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37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0F88-6C46-9044-8DA6-19EE57AD2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8953692" cy="4351337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endParaRPr lang="en-US" dirty="0">
              <a:sym typeface="Wingdings" pitchFamily="2" charset="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dirty="0">
              <a:sym typeface="Wingdings" pitchFamily="2" charset="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ym typeface="Wingdings" pitchFamily="2" charset="2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D0A261-CBF9-464F-9D72-3F89A26B4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899047"/>
              </p:ext>
            </p:extLst>
          </p:nvPr>
        </p:nvGraphicFramePr>
        <p:xfrm>
          <a:off x="1185671" y="2799080"/>
          <a:ext cx="8128000" cy="1259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217898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843935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926882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32075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CE-Net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U-Net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FCN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271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effectLst/>
                        </a:rPr>
                        <a:t>Validation Cross-Entropy </a:t>
                      </a:r>
                      <a:r>
                        <a:rPr lang="en-US" sz="1400" kern="1200" dirty="0" err="1">
                          <a:effectLst/>
                        </a:rPr>
                        <a:t>Coeff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353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038438"/>
                  </a:ext>
                </a:extLst>
              </a:tr>
            </a:tbl>
          </a:graphicData>
        </a:graphic>
      </p:graphicFrame>
      <p:sp>
        <p:nvSpPr>
          <p:cNvPr id="6" name="Frame 5">
            <a:extLst>
              <a:ext uri="{FF2B5EF4-FFF2-40B4-BE49-F238E27FC236}">
                <a16:creationId xmlns:a16="http://schemas.microsoft.com/office/drawing/2014/main" id="{86DD1B02-4683-344A-A4C1-CB05B5AD0A9C}"/>
              </a:ext>
            </a:extLst>
          </p:cNvPr>
          <p:cNvSpPr/>
          <p:nvPr/>
        </p:nvSpPr>
        <p:spPr>
          <a:xfrm>
            <a:off x="3222171" y="3690257"/>
            <a:ext cx="2027500" cy="36866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0B5CAFCE-3841-3740-A6D6-89587BD8E6B4}"/>
              </a:ext>
            </a:extLst>
          </p:cNvPr>
          <p:cNvSpPr/>
          <p:nvPr/>
        </p:nvSpPr>
        <p:spPr>
          <a:xfrm>
            <a:off x="5249671" y="3167743"/>
            <a:ext cx="2027500" cy="522514"/>
          </a:xfrm>
          <a:prstGeom prst="frame">
            <a:avLst>
              <a:gd name="adj1" fmla="val 833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530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078244-9801-984F-A8A5-D6E246A0A02E}"/>
              </a:ext>
            </a:extLst>
          </p:cNvPr>
          <p:cNvSpPr txBox="1"/>
          <p:nvPr/>
        </p:nvSpPr>
        <p:spPr>
          <a:xfrm>
            <a:off x="1261873" y="1883606"/>
            <a:ext cx="9101328" cy="4608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By observation on samples of the segmentation models output and according to the loss values presented, the CE-Net is most accurately localized on the lesion area. The FCN is the least accurate, giving a high rate of false positive indications in the area surrounding the brain lesion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The Validation Cross-Entropy Coefficients, however, indicate that the U-Net performed better in terms of labelling accuracy. This was followed by the FCN and finally the CE-Net having the worst labelling accuracy. (May be due to  overfitting and/or unsuitable loss function and/or unsuitable model structure and/or unsuitable training-set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124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 descr="A picture containing animal&#10;&#10;Description automatically generated">
            <a:extLst>
              <a:ext uri="{FF2B5EF4-FFF2-40B4-BE49-F238E27FC236}">
                <a16:creationId xmlns:a16="http://schemas.microsoft.com/office/drawing/2014/main" id="{61D5D1D9-44D9-5740-A9FC-3DC27D758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228" y="2508565"/>
            <a:ext cx="2747459" cy="26439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DD067E-A446-1744-B65D-64A69F08CF3C}"/>
              </a:ext>
            </a:extLst>
          </p:cNvPr>
          <p:cNvSpPr txBox="1"/>
          <p:nvPr/>
        </p:nvSpPr>
        <p:spPr>
          <a:xfrm>
            <a:off x="1261871" y="1907052"/>
            <a:ext cx="6990655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Suggestions for future analysis</a:t>
            </a:r>
          </a:p>
          <a:p>
            <a:endParaRPr lang="en-US" u="sng" dirty="0"/>
          </a:p>
          <a:p>
            <a:r>
              <a:rPr lang="en-US" dirty="0"/>
              <a:t>Exploiting general symmetry of the brain:</a:t>
            </a:r>
          </a:p>
          <a:p>
            <a:pPr>
              <a:lnSpc>
                <a:spcPct val="150000"/>
              </a:lnSpc>
            </a:pPr>
            <a:r>
              <a:rPr lang="en-US" dirty="0"/>
              <a:t>Feature-based lesion detection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Detecting feature points on the left and right sides of the brain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Map the points using mirror transform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Tumor will show up as an outlier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7E93A0-7286-3E45-9A96-B7078AF19B5C}"/>
              </a:ext>
            </a:extLst>
          </p:cNvPr>
          <p:cNvCxnSpPr>
            <a:cxnSpLocks/>
          </p:cNvCxnSpPr>
          <p:nvPr/>
        </p:nvCxnSpPr>
        <p:spPr>
          <a:xfrm>
            <a:off x="9472699" y="2253343"/>
            <a:ext cx="0" cy="312420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559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References</a:t>
            </a:r>
          </a:p>
        </p:txBody>
      </p:sp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821898" y="643466"/>
            <a:ext cx="5827472" cy="5571067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700" dirty="0" err="1"/>
              <a:t>Havaei</a:t>
            </a:r>
            <a:r>
              <a:rPr lang="en-US" sz="1700" dirty="0"/>
              <a:t>, M., Davy, A., </a:t>
            </a:r>
            <a:r>
              <a:rPr lang="en-US" sz="1700" dirty="0" err="1"/>
              <a:t>Warde</a:t>
            </a:r>
            <a:r>
              <a:rPr lang="en-US" sz="1700" dirty="0"/>
              <a:t>-Farley, D., </a:t>
            </a:r>
            <a:r>
              <a:rPr lang="en-US" sz="1700" dirty="0" err="1"/>
              <a:t>Biard</a:t>
            </a:r>
            <a:r>
              <a:rPr lang="en-US" sz="1700" dirty="0"/>
              <a:t>, A., Courville, A., </a:t>
            </a:r>
            <a:r>
              <a:rPr lang="en-US" sz="1700" dirty="0" err="1"/>
              <a:t>Bengio</a:t>
            </a:r>
            <a:r>
              <a:rPr lang="en-US" sz="1700" dirty="0"/>
              <a:t>, Y., ... &amp; Larochelle, H. (2017). Brain tumor segmentation with deep neural networks. Medical image analysis, 35, 18-31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700" dirty="0" err="1"/>
              <a:t>Menze</a:t>
            </a:r>
            <a:r>
              <a:rPr lang="en-US" sz="1700" dirty="0"/>
              <a:t>, B. H., </a:t>
            </a:r>
            <a:r>
              <a:rPr lang="en-US" sz="1700" dirty="0" err="1"/>
              <a:t>Jakab</a:t>
            </a:r>
            <a:r>
              <a:rPr lang="en-US" sz="1700" dirty="0"/>
              <a:t>, A., Bauer, S., </a:t>
            </a:r>
            <a:r>
              <a:rPr lang="en-US" sz="1700" dirty="0" err="1"/>
              <a:t>Kalpathy</a:t>
            </a:r>
            <a:r>
              <a:rPr lang="en-US" sz="1700" dirty="0"/>
              <a:t>-Cramer, J., Farahani, K., Kirby, J., ... &amp; </a:t>
            </a:r>
            <a:r>
              <a:rPr lang="en-US" sz="1700" dirty="0" err="1"/>
              <a:t>Lanczi</a:t>
            </a:r>
            <a:r>
              <a:rPr lang="en-US" sz="1700" dirty="0"/>
              <a:t>, L. (2014). The multimodal brain tumor image segmentation benchmark (BRATS). IEEE transactions on medical imaging, 34(10), 1993-2024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700" dirty="0" err="1"/>
              <a:t>Ronneberger</a:t>
            </a:r>
            <a:r>
              <a:rPr lang="en-US" sz="1700" dirty="0"/>
              <a:t>, O., Fischer, P., &amp; </a:t>
            </a:r>
            <a:r>
              <a:rPr lang="en-US" sz="1700" dirty="0" err="1"/>
              <a:t>Brox</a:t>
            </a:r>
            <a:r>
              <a:rPr lang="en-US" sz="1700" dirty="0"/>
              <a:t>, T. (2015, October). U-net: Convolutional networks for biomedical image segmentation. In International Conference on Medical image computing and computer-assisted intervention (pp. 234-241). Springer, Cham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700" dirty="0"/>
              <a:t>Gu, Z., Cheng, J., Fu, H., Zhou, K., Hao, H., Zhao, Y., ... &amp; Liu, J. (2019). CE-Net: context encoder network for 2D medical image segmentation. IEEE transactions on medical imaging, 38(10), 2281-2292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523040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322BCA3-31C1-4329-B0BA-4748F937B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0666E3-598A-CD42-A4C9-D2C27CF61D6B}"/>
              </a:ext>
            </a:extLst>
          </p:cNvPr>
          <p:cNvSpPr txBox="1"/>
          <p:nvPr/>
        </p:nvSpPr>
        <p:spPr>
          <a:xfrm>
            <a:off x="1891293" y="723331"/>
            <a:ext cx="8409414" cy="387596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-5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C1DD8F-426A-45F7-A524-5569263BE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91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8D39CD7-AB20-4006-930C-6368406D0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0388" y="5359400"/>
            <a:ext cx="255031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D65D7AA-A0C8-491E-9211-059F0D299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5145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1F86FC7-F21C-4D6A-BB80-3D825A0BC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363135-54C7-4ABB-9BB8-C95688ECF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248326"/>
            <a:ext cx="10832418" cy="2609674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7ED7E9-E15C-7642-8C39-CF200CE49615}"/>
              </a:ext>
            </a:extLst>
          </p:cNvPr>
          <p:cNvSpPr/>
          <p:nvPr/>
        </p:nvSpPr>
        <p:spPr>
          <a:xfrm>
            <a:off x="1665696" y="1524000"/>
            <a:ext cx="2286000" cy="258774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397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A9C0FB-8ABE-0D4C-8EB2-25403DE072A6}"/>
              </a:ext>
            </a:extLst>
          </p:cNvPr>
          <p:cNvSpPr/>
          <p:nvPr/>
        </p:nvSpPr>
        <p:spPr>
          <a:xfrm>
            <a:off x="4820789" y="1524000"/>
            <a:ext cx="2286000" cy="2587743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7">
            <a:extLst>
              <a:ext uri="{FF2B5EF4-FFF2-40B4-BE49-F238E27FC236}">
                <a16:creationId xmlns:a16="http://schemas.microsoft.com/office/drawing/2014/main" id="{9B6C60E1-5195-4C4B-96A5-F6776D98EEC8}"/>
              </a:ext>
            </a:extLst>
          </p:cNvPr>
          <p:cNvSpPr txBox="1">
            <a:spLocks/>
          </p:cNvSpPr>
          <p:nvPr/>
        </p:nvSpPr>
        <p:spPr>
          <a:xfrm>
            <a:off x="7975882" y="4430328"/>
            <a:ext cx="2541502" cy="613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Barr Morgenstein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57B063-75A3-E14E-9116-F2FDA42D7C56}"/>
              </a:ext>
            </a:extLst>
          </p:cNvPr>
          <p:cNvSpPr/>
          <p:nvPr/>
        </p:nvSpPr>
        <p:spPr>
          <a:xfrm>
            <a:off x="8103633" y="1519158"/>
            <a:ext cx="2286000" cy="258774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Subtitle 7">
            <a:extLst>
              <a:ext uri="{FF2B5EF4-FFF2-40B4-BE49-F238E27FC236}">
                <a16:creationId xmlns:a16="http://schemas.microsoft.com/office/drawing/2014/main" id="{74B59564-CFB8-8342-AA09-497C1F0066D2}"/>
              </a:ext>
            </a:extLst>
          </p:cNvPr>
          <p:cNvSpPr txBox="1">
            <a:spLocks/>
          </p:cNvSpPr>
          <p:nvPr/>
        </p:nvSpPr>
        <p:spPr>
          <a:xfrm>
            <a:off x="4908739" y="4447682"/>
            <a:ext cx="2110099" cy="613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Nitzan Segal</a:t>
            </a:r>
          </a:p>
        </p:txBody>
      </p:sp>
      <p:sp>
        <p:nvSpPr>
          <p:cNvPr id="25" name="Subtitle 7">
            <a:extLst>
              <a:ext uri="{FF2B5EF4-FFF2-40B4-BE49-F238E27FC236}">
                <a16:creationId xmlns:a16="http://schemas.microsoft.com/office/drawing/2014/main" id="{55BF4967-F04C-8B4A-8804-3FBD4360C0A9}"/>
              </a:ext>
            </a:extLst>
          </p:cNvPr>
          <p:cNvSpPr txBox="1">
            <a:spLocks/>
          </p:cNvSpPr>
          <p:nvPr/>
        </p:nvSpPr>
        <p:spPr>
          <a:xfrm>
            <a:off x="1969362" y="4447682"/>
            <a:ext cx="1678667" cy="613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Dajr Alfred</a:t>
            </a:r>
          </a:p>
        </p:txBody>
      </p:sp>
      <p:sp>
        <p:nvSpPr>
          <p:cNvPr id="10" name="Subtitle 7">
            <a:extLst>
              <a:ext uri="{FF2B5EF4-FFF2-40B4-BE49-F238E27FC236}">
                <a16:creationId xmlns:a16="http://schemas.microsoft.com/office/drawing/2014/main" id="{8311F909-29A3-104E-9D35-E716078261C3}"/>
              </a:ext>
            </a:extLst>
          </p:cNvPr>
          <p:cNvSpPr txBox="1">
            <a:spLocks/>
          </p:cNvSpPr>
          <p:nvPr/>
        </p:nvSpPr>
        <p:spPr>
          <a:xfrm>
            <a:off x="5213106" y="5993454"/>
            <a:ext cx="1501364" cy="6139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-Group 14-</a:t>
            </a:r>
          </a:p>
        </p:txBody>
      </p:sp>
    </p:spTree>
    <p:extLst>
      <p:ext uri="{BB962C8B-B14F-4D97-AF65-F5344CB8AC3E}">
        <p14:creationId xmlns:p14="http://schemas.microsoft.com/office/powerpoint/2010/main" val="2401671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D1D80B5B-8CAF-4A7F-B4DD-95779BB236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5743747"/>
              </p:ext>
            </p:extLst>
          </p:nvPr>
        </p:nvGraphicFramePr>
        <p:xfrm>
          <a:off x="1262063" y="2013054"/>
          <a:ext cx="8777329" cy="4201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aphic 3" descr="Bullseye">
            <a:extLst>
              <a:ext uri="{FF2B5EF4-FFF2-40B4-BE49-F238E27FC236}">
                <a16:creationId xmlns:a16="http://schemas.microsoft.com/office/drawing/2014/main" id="{CE66C338-3F7E-6747-9911-043A1530CE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57324" y="2179927"/>
            <a:ext cx="406108" cy="406108"/>
          </a:xfrm>
          <a:prstGeom prst="rect">
            <a:avLst/>
          </a:prstGeom>
        </p:spPr>
      </p:pic>
      <p:pic>
        <p:nvPicPr>
          <p:cNvPr id="5" name="Graphic 4" descr="Checklist">
            <a:extLst>
              <a:ext uri="{FF2B5EF4-FFF2-40B4-BE49-F238E27FC236}">
                <a16:creationId xmlns:a16="http://schemas.microsoft.com/office/drawing/2014/main" id="{5A7F0740-C85A-464D-9921-685FC364EA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00172" y="5714472"/>
            <a:ext cx="406108" cy="40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63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0F88-6C46-9044-8DA6-19EE57AD2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400300"/>
            <a:ext cx="8610792" cy="1728787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In this project we aim to implement and compare segmentation models to evaluate brain MRI scans and label lesions, using T1, T1-C, T2 and FLAIR MRI scan modalities</a:t>
            </a:r>
          </a:p>
        </p:txBody>
      </p:sp>
    </p:spTree>
    <p:extLst>
      <p:ext uri="{BB962C8B-B14F-4D97-AF65-F5344CB8AC3E}">
        <p14:creationId xmlns:p14="http://schemas.microsoft.com/office/powerpoint/2010/main" val="1734539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0F88-6C46-9044-8DA6-19EE57AD2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7823513" cy="43513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MRI scans are essential in the effort of diagnosing and treating brain tumors</a:t>
            </a:r>
          </a:p>
          <a:p>
            <a:pPr>
              <a:lnSpc>
                <a:spcPct val="150000"/>
              </a:lnSpc>
            </a:pPr>
            <a:r>
              <a:rPr lang="en-US" dirty="0"/>
              <a:t>Often, the MRI data is subject to added artifacts resulting in bias to the scans, affecting the segmentation and the diagnostic process models</a:t>
            </a:r>
          </a:p>
          <a:p>
            <a:pPr>
              <a:lnSpc>
                <a:spcPct val="150000"/>
              </a:lnSpc>
            </a:pPr>
            <a:r>
              <a:rPr lang="en-US" dirty="0"/>
              <a:t>Computer algorithms for brain lesion segmentation aim to isolate malignant tumorous regions from the healthy tissue, in a quick and more accurate manner, compared to the manual segmentation process, helping to provide a successful treatment</a:t>
            </a:r>
          </a:p>
        </p:txBody>
      </p:sp>
    </p:spTree>
    <p:extLst>
      <p:ext uri="{BB962C8B-B14F-4D97-AF65-F5344CB8AC3E}">
        <p14:creationId xmlns:p14="http://schemas.microsoft.com/office/powerpoint/2010/main" val="2143016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0FF873-0D97-4AE7-A97E-53991037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FastElderlyGodwit-mobile.mp4" descr="FastElderlyGodwit-mobile.mp4">
            <a:hlinkClick r:id="" action="ppaction://media"/>
            <a:extLst>
              <a:ext uri="{FF2B5EF4-FFF2-40B4-BE49-F238E27FC236}">
                <a16:creationId xmlns:a16="http://schemas.microsoft.com/office/drawing/2014/main" id="{8F354CE3-08BC-224A-8A7E-3C530B6E7EE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0667" y="755363"/>
            <a:ext cx="9548706" cy="534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6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BraTS</a:t>
            </a:r>
            <a:r>
              <a:rPr lang="en-US" dirty="0"/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0F88-6C46-9044-8DA6-19EE57AD2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9329929" cy="4514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brain MRI data was provided by the </a:t>
            </a:r>
            <a:r>
              <a:rPr lang="en-US" dirty="0">
                <a:hlinkClick r:id="rId3"/>
              </a:rPr>
              <a:t>MICCAI BraTS Challenge</a:t>
            </a:r>
            <a:r>
              <a:rPr lang="en-US" dirty="0"/>
              <a:t> database (fully anonymized images from the Cancer Imaging Archive). Images are in a *.</a:t>
            </a:r>
            <a:r>
              <a:rPr lang="en-US" dirty="0" err="1"/>
              <a:t>mha</a:t>
            </a:r>
            <a:r>
              <a:rPr lang="en-US" dirty="0"/>
              <a:t> format</a:t>
            </a:r>
          </a:p>
          <a:p>
            <a:pPr>
              <a:lnSpc>
                <a:spcPct val="150000"/>
              </a:lnSpc>
            </a:pPr>
            <a:r>
              <a:rPr lang="en-US" dirty="0"/>
              <a:t>The dataset consists of approximately 220 high-grade glioma cases and 54 low-grade cases. Each case includes T1, T1C, T2, Flair. Train cases additionally include ground truth labels</a:t>
            </a:r>
          </a:p>
          <a:p>
            <a:pPr>
              <a:lnSpc>
                <a:spcPct val="150000"/>
              </a:lnSpc>
            </a:pPr>
            <a:r>
              <a:rPr lang="en-US" dirty="0"/>
              <a:t>The segmentation is aimed to label the cases by:</a:t>
            </a:r>
            <a:br>
              <a:rPr lang="en-US" dirty="0"/>
            </a:br>
            <a:r>
              <a:rPr lang="en-US" b="1" dirty="0"/>
              <a:t>1</a:t>
            </a:r>
            <a:r>
              <a:rPr lang="en-US" dirty="0"/>
              <a:t> necrosis </a:t>
            </a:r>
            <a:r>
              <a:rPr lang="en-US" b="1" dirty="0"/>
              <a:t>2</a:t>
            </a:r>
            <a:r>
              <a:rPr lang="en-US" dirty="0"/>
              <a:t> edema </a:t>
            </a:r>
            <a:r>
              <a:rPr lang="en-US" b="1" dirty="0"/>
              <a:t>3</a:t>
            </a:r>
            <a:r>
              <a:rPr lang="en-US" dirty="0"/>
              <a:t> non-enhancing tumor </a:t>
            </a:r>
            <a:r>
              <a:rPr lang="en-US" b="1" dirty="0"/>
              <a:t>4</a:t>
            </a:r>
            <a:r>
              <a:rPr lang="en-US" dirty="0"/>
              <a:t> enhancing tumor </a:t>
            </a:r>
            <a:r>
              <a:rPr lang="en-US" b="1" dirty="0"/>
              <a:t>0</a:t>
            </a:r>
            <a:r>
              <a:rPr lang="en-US" dirty="0"/>
              <a:t> else</a:t>
            </a:r>
            <a:br>
              <a:rPr lang="en-US" dirty="0"/>
            </a:br>
            <a:r>
              <a:rPr lang="en-US" sz="1600" dirty="0"/>
              <a:t>(</a:t>
            </a:r>
            <a:r>
              <a:rPr lang="en-US" sz="1600" i="1" dirty="0" err="1"/>
              <a:t>Colour</a:t>
            </a:r>
            <a:r>
              <a:rPr lang="en-US" sz="1600" i="1" dirty="0"/>
              <a:t> Code-&gt; black0, else red:1, necrosis blue:2, edema pink:3 ,</a:t>
            </a:r>
            <a:br>
              <a:rPr lang="en-US" sz="1600" i="1" dirty="0"/>
            </a:br>
            <a:r>
              <a:rPr lang="en-US" sz="1600" i="1" dirty="0"/>
              <a:t>non-enhancing tumor white :4,enhancing tumor)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62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BraTS</a:t>
            </a:r>
            <a:r>
              <a:rPr lang="en-US" dirty="0"/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0F88-6C46-9044-8DA6-19EE57AD2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843420" cy="400929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Each patient’s MRI produces around 600 images </a:t>
            </a:r>
            <a:r>
              <a:rPr lang="en-US" sz="2000" dirty="0">
                <a:sym typeface="Wingdings" pitchFamily="2" charset="2"/>
              </a:rPr>
              <a:t> The </a:t>
            </a:r>
            <a:r>
              <a:rPr lang="en-US" sz="2000" dirty="0"/>
              <a:t>four sequences produce 155 slices each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 preprocessing stage is designed to transform scans of same slice into strip of all the images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 models are trained on randomly selected 33x33 patches (slices) of MRI strip images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 input is of 4 channels, one for each imaging sequence. The output has 5 channels, for each of the labels</a:t>
            </a:r>
          </a:p>
        </p:txBody>
      </p:sp>
    </p:spTree>
    <p:extLst>
      <p:ext uri="{BB962C8B-B14F-4D97-AF65-F5344CB8AC3E}">
        <p14:creationId xmlns:p14="http://schemas.microsoft.com/office/powerpoint/2010/main" val="4144999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588-DF53-5F47-8D61-0D3A9BF4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Segmentation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0F88-6C46-9044-8DA6-19EE57AD2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982266" cy="45005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In this project we explored the models: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U-Net architecture, a 4 layers model as learned in class (CA04)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CE-Net, relying on a novel dense </a:t>
            </a:r>
            <a:r>
              <a:rPr lang="en-US" dirty="0" err="1"/>
              <a:t>atrous</a:t>
            </a:r>
            <a:r>
              <a:rPr lang="en-US" dirty="0"/>
              <a:t> convolution (DAC) block and a residual multi-kernel pooling (RMP) block 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Fully-convolutional network (FCN) with 6 convolutional, normalizing+ </a:t>
            </a:r>
            <a:r>
              <a:rPr lang="en-US" dirty="0" err="1"/>
              <a:t>ReLu</a:t>
            </a:r>
            <a:r>
              <a:rPr lang="en-US" dirty="0"/>
              <a:t> layers followed by convolution – designed specifically for 2D medical imaging segmentation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*Each model was tested for its efficiency on a validation dataset</a:t>
            </a:r>
          </a:p>
        </p:txBody>
      </p:sp>
    </p:spTree>
    <p:extLst>
      <p:ext uri="{BB962C8B-B14F-4D97-AF65-F5344CB8AC3E}">
        <p14:creationId xmlns:p14="http://schemas.microsoft.com/office/powerpoint/2010/main" val="204067658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</TotalTime>
  <Words>822</Words>
  <Application>Microsoft Macintosh PowerPoint</Application>
  <PresentationFormat>Widescreen</PresentationFormat>
  <Paragraphs>84</Paragraphs>
  <Slides>16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Schoolbook</vt:lpstr>
      <vt:lpstr>Wingdings 2</vt:lpstr>
      <vt:lpstr>View</vt:lpstr>
      <vt:lpstr>Brain Lesion Segmentation from MRI Images</vt:lpstr>
      <vt:lpstr>PowerPoint Presentation</vt:lpstr>
      <vt:lpstr>Outline</vt:lpstr>
      <vt:lpstr>Project objective</vt:lpstr>
      <vt:lpstr>Background</vt:lpstr>
      <vt:lpstr>PowerPoint Presentation</vt:lpstr>
      <vt:lpstr>BraTS dataset</vt:lpstr>
      <vt:lpstr>BraTS dataset</vt:lpstr>
      <vt:lpstr>Segmentation models</vt:lpstr>
      <vt:lpstr>Code demonstration (GitHub)</vt:lpstr>
      <vt:lpstr>Results</vt:lpstr>
      <vt:lpstr>Results</vt:lpstr>
      <vt:lpstr>Results</vt:lpstr>
      <vt:lpstr>Results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Lesion Segmentation from MRI Images</dc:title>
  <dc:creator>Barr Morgenstein</dc:creator>
  <cp:lastModifiedBy>Barr Morgenstein</cp:lastModifiedBy>
  <cp:revision>11</cp:revision>
  <dcterms:created xsi:type="dcterms:W3CDTF">2020-05-14T17:27:11Z</dcterms:created>
  <dcterms:modified xsi:type="dcterms:W3CDTF">2020-05-17T23:57:50Z</dcterms:modified>
</cp:coreProperties>
</file>